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3" r:id="rId3"/>
    <p:sldId id="262" r:id="rId4"/>
    <p:sldId id="261" r:id="rId5"/>
    <p:sldId id="260" r:id="rId6"/>
    <p:sldId id="259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D9166-2C09-518C-1F16-5F350E805E81}" v="72" dt="2020-04-11T15:51:45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6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13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9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68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4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08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53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9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6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23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1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9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7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9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7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1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ultonk12-my.sharepoint.com/:p:/g/personal/hernandezge_fultonschools_org/EekQ_Oi92b5JulNAR_z45qkBQPkrLaxI-gLy6lagb46tWw?e=abBgC3&amp;nav=eyJzSWQiOjI2NywiY0lkIjo5NTExNjEzNDJ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7671527" cy="203105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lackadder ITC"/>
                <a:cs typeface="Calibri Light"/>
              </a:rPr>
              <a:t>Poetry</a:t>
            </a:r>
            <a:br>
              <a:rPr lang="en-US" dirty="0">
                <a:latin typeface="Blackadder ITC"/>
                <a:cs typeface="Calibri Light"/>
              </a:rPr>
            </a:br>
            <a:r>
              <a:rPr lang="en-US" dirty="0">
                <a:solidFill>
                  <a:srgbClr val="FFFFFF"/>
                </a:solidFill>
                <a:latin typeface="Blackadder ITC"/>
                <a:cs typeface="Calibri Light"/>
              </a:rPr>
              <a:t>Poetry</a:t>
            </a:r>
            <a:endParaRPr lang="en-US" dirty="0">
              <a:solidFill>
                <a:srgbClr val="FFFFFF"/>
              </a:solidFill>
              <a:latin typeface="Blackadder ITC"/>
            </a:endParaRPr>
          </a:p>
        </p:txBody>
      </p:sp>
    </p:spTree>
    <p:extLst>
      <p:ext uri="{BB962C8B-B14F-4D97-AF65-F5344CB8AC3E}">
        <p14:creationId xmlns:p14="http://schemas.microsoft.com/office/powerpoint/2010/main" val="254343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912" y="1439808"/>
            <a:ext cx="3669161" cy="4114764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/>
                <a:cs typeface="Calibri Light"/>
              </a:rPr>
              <a:t>Haiku Poem</a:t>
            </a:r>
            <a:br>
              <a:rPr lang="en-US" sz="1200" dirty="0">
                <a:latin typeface="Times New Roman"/>
                <a:cs typeface="Calibri Light"/>
              </a:rPr>
            </a:br>
            <a:br>
              <a:rPr lang="en-US" sz="1200" dirty="0">
                <a:latin typeface="Times New Roman"/>
                <a:cs typeface="Calibri Light"/>
              </a:rPr>
            </a:br>
            <a:r>
              <a:rPr lang="en-US" sz="1200" dirty="0">
                <a:solidFill>
                  <a:srgbClr val="000000"/>
                </a:solidFill>
                <a:latin typeface="Times New Roman"/>
                <a:cs typeface="Calibri Light"/>
              </a:rPr>
              <a:t>1</a:t>
            </a:r>
            <a:r>
              <a:rPr lang="en-US" sz="1200" dirty="0">
                <a:latin typeface="Times New Roman"/>
                <a:ea typeface="+mj-lt"/>
                <a:cs typeface="+mj-lt"/>
              </a:rPr>
              <a:t>. Follows Form: </a:t>
            </a:r>
            <a:r>
              <a:rPr lang="en-US" sz="1200" b="1" dirty="0">
                <a:latin typeface="Times New Roman"/>
                <a:ea typeface="+mj-lt"/>
                <a:cs typeface="+mj-lt"/>
              </a:rPr>
              <a:t>5 points</a:t>
            </a:r>
            <a:endParaRPr lang="en-US" sz="1200">
              <a:latin typeface="Times New Roman"/>
              <a:ea typeface="+mj-lt"/>
              <a:cs typeface="+mj-lt"/>
            </a:endParaRPr>
          </a:p>
          <a:p>
            <a:pPr algn="ctr"/>
            <a:r>
              <a:rPr lang="en-US" sz="1200" i="1" dirty="0">
                <a:latin typeface="Times New Roman"/>
                <a:ea typeface="+mj-lt"/>
                <a:cs typeface="+mj-lt"/>
              </a:rPr>
              <a:t>Line 1 --5 syllables</a:t>
            </a:r>
            <a:endParaRPr lang="en-US" sz="1200">
              <a:latin typeface="Times New Roman"/>
              <a:ea typeface="+mj-lt"/>
              <a:cs typeface="+mj-lt"/>
            </a:endParaRPr>
          </a:p>
          <a:p>
            <a:pPr algn="ctr"/>
            <a:r>
              <a:rPr lang="en-US" sz="1200" i="1" dirty="0">
                <a:latin typeface="Times New Roman"/>
                <a:ea typeface="+mj-lt"/>
                <a:cs typeface="+mj-lt"/>
              </a:rPr>
              <a:t>Line 2—7 syllables</a:t>
            </a:r>
            <a:endParaRPr lang="en-US" sz="1200">
              <a:latin typeface="Times New Roman"/>
              <a:ea typeface="+mj-lt"/>
              <a:cs typeface="+mj-lt"/>
            </a:endParaRPr>
          </a:p>
          <a:p>
            <a:pPr algn="ctr"/>
            <a:r>
              <a:rPr lang="en-US" sz="1200" i="1" dirty="0">
                <a:latin typeface="Times New Roman"/>
                <a:ea typeface="+mj-lt"/>
                <a:cs typeface="+mj-lt"/>
              </a:rPr>
              <a:t>Line 3—5 syllables</a:t>
            </a:r>
            <a:br>
              <a:rPr lang="en-US" sz="1200" i="1" dirty="0">
                <a:latin typeface="Times New Roman"/>
                <a:ea typeface="+mj-lt"/>
                <a:cs typeface="+mj-lt"/>
              </a:rPr>
            </a:br>
            <a:endParaRPr lang="en-US" sz="1200">
              <a:latin typeface="Times New Roman"/>
              <a:ea typeface="+mj-lt"/>
              <a:cs typeface="+mj-lt"/>
            </a:endParaRPr>
          </a:p>
          <a:p>
            <a:pPr algn="ctr"/>
            <a:r>
              <a:rPr lang="en-US" sz="1200" dirty="0">
                <a:latin typeface="Times New Roman"/>
                <a:ea typeface="+mj-lt"/>
                <a:cs typeface="+mj-lt"/>
              </a:rPr>
              <a:t> 2. Addresses setting:  </a:t>
            </a:r>
            <a:r>
              <a:rPr lang="en-US" sz="1200" b="1" dirty="0">
                <a:latin typeface="Times New Roman"/>
                <a:ea typeface="+mj-lt"/>
                <a:cs typeface="+mj-lt"/>
              </a:rPr>
              <a:t>5 points</a:t>
            </a:r>
            <a:endParaRPr lang="en-US" sz="1200" dirty="0">
              <a:latin typeface="Times New Roman"/>
              <a:ea typeface="+mj-lt"/>
              <a:cs typeface="+mj-lt"/>
            </a:endParaRPr>
          </a:p>
          <a:p>
            <a:endParaRPr lang="en-US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1119366"/>
            <a:ext cx="5306084" cy="245840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A traditional Japanese </a:t>
            </a:r>
            <a:r>
              <a:rPr lang="en-US" sz="2400" b="1">
                <a:solidFill>
                  <a:srgbClr val="000000"/>
                </a:solidFill>
                <a:ea typeface="+mn-lt"/>
                <a:cs typeface="+mn-lt"/>
              </a:rPr>
              <a:t>haiku</a:t>
            </a: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 is a three-line </a:t>
            </a:r>
            <a:r>
              <a:rPr lang="en-US" sz="2400" b="1">
                <a:solidFill>
                  <a:srgbClr val="000000"/>
                </a:solidFill>
                <a:ea typeface="+mn-lt"/>
                <a:cs typeface="+mn-lt"/>
              </a:rPr>
              <a:t>poem</a:t>
            </a:r>
            <a:r>
              <a:rPr lang="en-US" sz="2400">
                <a:solidFill>
                  <a:srgbClr val="000000"/>
                </a:solidFill>
                <a:ea typeface="+mn-lt"/>
                <a:cs typeface="+mn-lt"/>
              </a:rPr>
              <a:t> with seventeen syllables, written in a 5/7/5 syllable count. The first line will have 5 syllables, the second line will have 7, and the third line will have 5.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240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They are often about nature. 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6841067" y="3824817"/>
            <a:ext cx="3833283" cy="9002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Example: 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dirty="0">
                <a:cs typeface="Calibri" panose="020F0502020204030204"/>
              </a:rPr>
              <a:t>Hogwarts is magic.</a:t>
            </a:r>
          </a:p>
          <a:p>
            <a:pPr algn="ctr"/>
            <a:r>
              <a:rPr lang="en-US" dirty="0">
                <a:cs typeface="Calibri" panose="020F0502020204030204"/>
              </a:rPr>
              <a:t>Professors, creatures, and friends.</a:t>
            </a:r>
          </a:p>
          <a:p>
            <a:pPr algn="ctr"/>
            <a:r>
              <a:rPr lang="en-US" dirty="0">
                <a:cs typeface="Calibri" panose="020F0502020204030204"/>
              </a:rPr>
              <a:t>I really love it. </a:t>
            </a:r>
          </a:p>
        </p:txBody>
      </p:sp>
    </p:spTree>
    <p:extLst>
      <p:ext uri="{BB962C8B-B14F-4D97-AF65-F5344CB8AC3E}">
        <p14:creationId xmlns:p14="http://schemas.microsoft.com/office/powerpoint/2010/main" val="125271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46" y="2048349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Limerick Poem</a:t>
            </a:r>
            <a:br>
              <a:rPr lang="en-US" sz="2800" dirty="0">
                <a:cs typeface="Calibri Light"/>
              </a:rPr>
            </a:br>
            <a:br>
              <a:rPr lang="en-US" dirty="0"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1. Follows Form: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-5 lines,  Long, long, short, short, long</a:t>
            </a:r>
          </a:p>
          <a:p>
            <a:pPr algn="ctr"/>
            <a:r>
              <a:rPr lang="en-US" sz="1200" i="1" dirty="0">
                <a:ea typeface="+mj-lt"/>
                <a:cs typeface="+mj-lt"/>
              </a:rPr>
              <a:t>Rhyme scheme: </a:t>
            </a:r>
            <a:r>
              <a:rPr lang="en-US" sz="1200" i="1" dirty="0" err="1">
                <a:ea typeface="+mj-lt"/>
                <a:cs typeface="+mj-lt"/>
              </a:rPr>
              <a:t>aabba</a:t>
            </a:r>
            <a:br>
              <a:rPr lang="en-US" sz="1200" i="1" dirty="0">
                <a:ea typeface="+mj-lt"/>
                <a:cs typeface="+mj-lt"/>
              </a:rPr>
            </a:br>
            <a:br>
              <a:rPr lang="en-US" sz="1200" i="1" dirty="0">
                <a:ea typeface="+mj-lt"/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2. Describes character physically: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endParaRPr lang="en-US" sz="1200" dirty="0">
              <a:ea typeface="+mj-lt"/>
              <a:cs typeface="+mj-lt"/>
            </a:endParaRPr>
          </a:p>
          <a:p>
            <a:pPr algn="ctr"/>
            <a:br>
              <a:rPr lang="en-US" sz="1200" dirty="0">
                <a:ea typeface="+mj-lt"/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3. Describes character  behavior: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endParaRPr lang="en-US" sz="1200" dirty="0">
              <a:ea typeface="+mj-lt"/>
              <a:cs typeface="+mj-lt"/>
            </a:endParaRPr>
          </a:p>
          <a:p>
            <a:pPr algn="ctr"/>
            <a:endParaRPr lang="en-US" sz="2000" dirty="0">
              <a:solidFill>
                <a:schemeClr val="bg1"/>
              </a:solidFill>
              <a:ea typeface="+mj-lt"/>
              <a:cs typeface="+mj-lt"/>
            </a:endParaRPr>
          </a:p>
          <a:p>
            <a:endParaRPr lang="en-US" sz="2000">
              <a:solidFill>
                <a:schemeClr val="bg1"/>
              </a:solidFill>
              <a:highlight>
                <a:srgbClr val="FFFF00"/>
              </a:highlight>
              <a:ea typeface="+mj-lt"/>
              <a:cs typeface="+mj-lt"/>
            </a:endParaRPr>
          </a:p>
          <a:p>
            <a:endParaRPr lang="en-US" sz="20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06084" cy="245840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>
                <a:ea typeface="+mn-lt"/>
                <a:cs typeface="+mn-lt"/>
              </a:rPr>
              <a:t>A </a:t>
            </a:r>
            <a:r>
              <a:rPr lang="en-US" sz="2400" b="1">
                <a:ea typeface="+mn-lt"/>
                <a:cs typeface="+mn-lt"/>
              </a:rPr>
              <a:t>limerick</a:t>
            </a:r>
            <a:r>
              <a:rPr lang="en-US" sz="2400">
                <a:ea typeface="+mn-lt"/>
                <a:cs typeface="+mn-lt"/>
              </a:rPr>
              <a:t> is a form of verse, usually humorous, in </a:t>
            </a:r>
            <a:r>
              <a:rPr lang="en-US" sz="2400" b="1">
                <a:ea typeface="+mn-lt"/>
                <a:cs typeface="+mn-lt"/>
              </a:rPr>
              <a:t>five-line</a:t>
            </a:r>
            <a:r>
              <a:rPr lang="en-US" sz="2400">
                <a:ea typeface="+mn-lt"/>
                <a:cs typeface="+mn-lt"/>
              </a:rPr>
              <a:t> with a strict rhyme scheme of AABBA, in which the first, second and fifth lines rhyme, while the third and fourth lines are shorter and share a different rhyme. </a:t>
            </a:r>
            <a:endParaRPr lang="en-US"/>
          </a:p>
          <a:p>
            <a:pPr marL="0" indent="0" algn="ctr">
              <a:buNone/>
            </a:pPr>
            <a:r>
              <a:rPr lang="en-US" sz="2000">
                <a:ea typeface="+mn-lt"/>
                <a:cs typeface="+mn-lt"/>
              </a:rPr>
              <a:t>(The meter is anapestic, which means every third syllable is stressed.  Just try to match the rhythm of the example.) Can't hear it?  </a:t>
            </a:r>
            <a:r>
              <a:rPr lang="en-US" sz="2000">
                <a:ea typeface="+mn-lt"/>
                <a:cs typeface="+mn-lt"/>
                <a:hlinkClick r:id="rId2"/>
              </a:rPr>
              <a:t>Here are more examples.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3824817"/>
            <a:ext cx="5637741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r>
              <a:rPr lang="en-US">
                <a:cs typeface="Calibri" panose="020F0502020204030204"/>
              </a:rPr>
              <a:t>Harry Potter, the lightning-scarred boy,</a:t>
            </a:r>
          </a:p>
          <a:p>
            <a:pPr algn="ctr"/>
            <a:r>
              <a:rPr lang="en-US">
                <a:cs typeface="Calibri" panose="020F0502020204030204"/>
              </a:rPr>
              <a:t>Went to Hogwarts, and there he found joy.</a:t>
            </a:r>
          </a:p>
          <a:p>
            <a:pPr algn="ctr"/>
            <a:r>
              <a:rPr lang="en-US">
                <a:cs typeface="Calibri" panose="020F0502020204030204"/>
              </a:rPr>
              <a:t>He made enemies and friends</a:t>
            </a:r>
          </a:p>
          <a:p>
            <a:pPr algn="ctr"/>
            <a:r>
              <a:rPr lang="en-US">
                <a:cs typeface="Calibri" panose="020F0502020204030204"/>
              </a:rPr>
              <a:t>And with Snape made amends,</a:t>
            </a:r>
          </a:p>
          <a:p>
            <a:pPr algn="ctr"/>
            <a:r>
              <a:rPr lang="en-US">
                <a:cs typeface="Calibri" panose="020F0502020204030204"/>
              </a:rPr>
              <a:t>Though he never did like the Malfoys!</a:t>
            </a:r>
          </a:p>
          <a:p>
            <a:pPr algn="ctr"/>
            <a:endParaRPr lang="en-US">
              <a:cs typeface="Calibri" panose="020F0502020204030204"/>
            </a:endParaRPr>
          </a:p>
          <a:p>
            <a:pPr algn="ctr"/>
            <a:endParaRPr lang="en-US">
              <a:cs typeface="Calibri" panose="020F0502020204030204"/>
            </a:endParaRPr>
          </a:p>
          <a:p>
            <a:pPr algn="ctr"/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78382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162" y="18631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Acrostic Poem</a:t>
            </a:r>
            <a:br>
              <a:rPr lang="en-US" sz="1200" dirty="0">
                <a:cs typeface="Calibri Light"/>
              </a:rPr>
            </a:br>
            <a:br>
              <a:rPr lang="en-US" sz="1200" dirty="0"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1. Min  70 words: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2. Follows form: </a:t>
            </a:r>
            <a:r>
              <a:rPr lang="en-US" sz="1200" i="1" dirty="0">
                <a:ea typeface="+mj-lt"/>
                <a:cs typeface="+mj-lt"/>
              </a:rPr>
              <a:t>Acrostic spells a word down the side from the novel:</a:t>
            </a:r>
            <a:r>
              <a:rPr lang="en-US" sz="1200" dirty="0">
                <a:ea typeface="+mj-lt"/>
                <a:cs typeface="+mj-lt"/>
              </a:rPr>
              <a:t>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3. Includes major plot points, including climax: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endParaRPr lang="en-US" sz="1200" dirty="0">
              <a:ea typeface="+mj-lt"/>
              <a:cs typeface="+mj-lt"/>
            </a:endParaRPr>
          </a:p>
          <a:p>
            <a:endParaRPr lang="en-US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>
                <a:ea typeface="+mn-lt"/>
                <a:cs typeface="+mn-lt"/>
              </a:rPr>
              <a:t>An </a:t>
            </a:r>
            <a:r>
              <a:rPr lang="en-US" sz="2400" b="1">
                <a:ea typeface="+mn-lt"/>
                <a:cs typeface="+mn-lt"/>
              </a:rPr>
              <a:t>acrostic</a:t>
            </a:r>
            <a:r>
              <a:rPr lang="en-US" sz="2400">
                <a:ea typeface="+mn-lt"/>
                <a:cs typeface="+mn-lt"/>
              </a:rPr>
              <a:t> poem is a poem where certain letters in each line spell out a word or phrase. Typically, the first letters of each line are used to spell the message, but they can appear anywhere. 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2761429"/>
            <a:ext cx="5637741" cy="38087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r>
              <a:rPr lang="en-US" b="1">
                <a:ea typeface="+mn-lt"/>
                <a:cs typeface="+mn-lt"/>
              </a:rPr>
              <a:t>H-</a:t>
            </a:r>
            <a:r>
              <a:rPr lang="en-US" err="1">
                <a:ea typeface="+mn-lt"/>
                <a:cs typeface="+mn-lt"/>
              </a:rPr>
              <a:t>arry</a:t>
            </a:r>
            <a:r>
              <a:rPr lang="en-US">
                <a:ea typeface="+mn-lt"/>
                <a:cs typeface="+mn-lt"/>
              </a:rPr>
              <a:t> Potter was a special wizard,</a:t>
            </a:r>
          </a:p>
          <a:p>
            <a:r>
              <a:rPr lang="en-US" b="1">
                <a:ea typeface="+mn-lt"/>
                <a:cs typeface="+mn-lt"/>
              </a:rPr>
              <a:t>A-</a:t>
            </a:r>
            <a:r>
              <a:rPr lang="en-US" err="1">
                <a:ea typeface="+mn-lt"/>
                <a:cs typeface="+mn-lt"/>
              </a:rPr>
              <a:t>lways</a:t>
            </a:r>
            <a:r>
              <a:rPr lang="en-US">
                <a:ea typeface="+mn-lt"/>
                <a:cs typeface="+mn-lt"/>
              </a:rPr>
              <a:t> worried about his friends</a:t>
            </a:r>
          </a:p>
          <a:p>
            <a:r>
              <a:rPr lang="en-US" b="1">
                <a:ea typeface="+mn-lt"/>
                <a:cs typeface="+mn-lt"/>
              </a:rPr>
              <a:t>R-</a:t>
            </a:r>
            <a:r>
              <a:rPr lang="en-US">
                <a:ea typeface="+mn-lt"/>
                <a:cs typeface="+mn-lt"/>
              </a:rPr>
              <a:t>on met Harry at Hogwarts School</a:t>
            </a:r>
            <a:br>
              <a:rPr lang="en-US">
                <a:ea typeface="+mn-lt"/>
                <a:cs typeface="+mn-lt"/>
              </a:rPr>
            </a:br>
            <a:r>
              <a:rPr lang="en-US" b="1">
                <a:ea typeface="+mn-lt"/>
                <a:cs typeface="+mn-lt"/>
              </a:rPr>
              <a:t>R-</a:t>
            </a:r>
            <a:r>
              <a:rPr lang="en-US" err="1">
                <a:ea typeface="+mn-lt"/>
                <a:cs typeface="+mn-lt"/>
              </a:rPr>
              <a:t>iding</a:t>
            </a:r>
            <a:r>
              <a:rPr lang="en-US">
                <a:ea typeface="+mn-lt"/>
                <a:cs typeface="+mn-lt"/>
              </a:rPr>
              <a:t> broomsticks was so cool</a:t>
            </a:r>
            <a:br>
              <a:rPr lang="en-US" b="1">
                <a:ea typeface="+mn-lt"/>
                <a:cs typeface="+mn-lt"/>
              </a:rPr>
            </a:br>
            <a:r>
              <a:rPr lang="en-US" b="1">
                <a:ea typeface="+mn-lt"/>
                <a:cs typeface="+mn-lt"/>
              </a:rPr>
              <a:t>Y-</a:t>
            </a:r>
            <a:r>
              <a:rPr lang="en-US" err="1">
                <a:ea typeface="+mn-lt"/>
                <a:cs typeface="+mn-lt"/>
              </a:rPr>
              <a:t>ule</a:t>
            </a:r>
            <a:r>
              <a:rPr lang="en-US">
                <a:ea typeface="+mn-lt"/>
                <a:cs typeface="+mn-lt"/>
              </a:rPr>
              <a:t> Ball was like their senior prom</a:t>
            </a:r>
          </a:p>
          <a:p>
            <a:endParaRPr lang="en-US" b="1">
              <a:ea typeface="+mn-lt"/>
              <a:cs typeface="+mn-lt"/>
            </a:endParaRPr>
          </a:p>
          <a:p>
            <a:r>
              <a:rPr lang="en-US" b="1">
                <a:ea typeface="+mn-lt"/>
                <a:cs typeface="+mn-lt"/>
              </a:rPr>
              <a:t>P-</a:t>
            </a:r>
            <a:r>
              <a:rPr lang="en-US" err="1">
                <a:ea typeface="+mn-lt"/>
                <a:cs typeface="+mn-lt"/>
              </a:rPr>
              <a:t>eople</a:t>
            </a:r>
            <a:r>
              <a:rPr lang="en-US">
                <a:ea typeface="+mn-lt"/>
                <a:cs typeface="+mn-lt"/>
              </a:rPr>
              <a:t> tried to kill him</a:t>
            </a:r>
          </a:p>
          <a:p>
            <a:r>
              <a:rPr lang="en-US" b="1">
                <a:cs typeface="Calibri"/>
              </a:rPr>
              <a:t>O-</a:t>
            </a:r>
            <a:r>
              <a:rPr lang="en-US" err="1">
                <a:cs typeface="Calibri"/>
              </a:rPr>
              <a:t>thers</a:t>
            </a:r>
            <a:r>
              <a:rPr lang="en-US">
                <a:cs typeface="Calibri"/>
              </a:rPr>
              <a:t> would try to protect </a:t>
            </a:r>
          </a:p>
          <a:p>
            <a:r>
              <a:rPr lang="en-US" b="1">
                <a:cs typeface="Calibri"/>
              </a:rPr>
              <a:t>T-</a:t>
            </a:r>
            <a:r>
              <a:rPr lang="en-US" err="1">
                <a:cs typeface="Calibri"/>
              </a:rPr>
              <a:t>ogether</a:t>
            </a:r>
            <a:r>
              <a:rPr lang="en-US">
                <a:cs typeface="Calibri"/>
              </a:rPr>
              <a:t> they went to defeat Voldemort</a:t>
            </a:r>
          </a:p>
          <a:p>
            <a:r>
              <a:rPr lang="en-US" b="1">
                <a:cs typeface="Calibri"/>
              </a:rPr>
              <a:t>T-</a:t>
            </a:r>
            <a:r>
              <a:rPr lang="en-US">
                <a:cs typeface="Calibri"/>
              </a:rPr>
              <a:t>he battle ensued </a:t>
            </a:r>
          </a:p>
          <a:p>
            <a:r>
              <a:rPr lang="en-US" b="1">
                <a:cs typeface="Calibri"/>
              </a:rPr>
              <a:t>E-</a:t>
            </a:r>
            <a:r>
              <a:rPr lang="en-US" err="1">
                <a:cs typeface="Calibri"/>
              </a:rPr>
              <a:t>veryone</a:t>
            </a:r>
            <a:r>
              <a:rPr lang="en-US">
                <a:cs typeface="Calibri"/>
              </a:rPr>
              <a:t> banded together</a:t>
            </a:r>
          </a:p>
          <a:p>
            <a:r>
              <a:rPr lang="en-US" b="1">
                <a:cs typeface="Calibri"/>
              </a:rPr>
              <a:t>R-</a:t>
            </a:r>
            <a:r>
              <a:rPr lang="en-US" err="1">
                <a:cs typeface="Calibri"/>
              </a:rPr>
              <a:t>elief</a:t>
            </a:r>
            <a:r>
              <a:rPr lang="en-US">
                <a:cs typeface="Calibri"/>
              </a:rPr>
              <a:t>, after sweet victory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48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996" y="2095974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Concrete Poem</a:t>
            </a:r>
            <a:br>
              <a:rPr lang="en-US" sz="1200" dirty="0">
                <a:cs typeface="Calibri Light"/>
              </a:rPr>
            </a:br>
            <a:br>
              <a:rPr lang="en-US" sz="1200" dirty="0"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1. Min  70 words: </a:t>
            </a:r>
            <a:r>
              <a:rPr lang="en-US" sz="1200" b="1" dirty="0">
                <a:ea typeface="+mj-lt"/>
                <a:cs typeface="+mj-lt"/>
              </a:rPr>
              <a:t>5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2. Follows form:</a:t>
            </a:r>
            <a:r>
              <a:rPr lang="en-US" sz="1200" i="1" dirty="0">
                <a:ea typeface="+mj-lt"/>
                <a:cs typeface="+mj-lt"/>
              </a:rPr>
              <a:t> Concrete is in the shape of something from the novel</a:t>
            </a:r>
            <a:r>
              <a:rPr lang="en-US" sz="1200" dirty="0">
                <a:ea typeface="+mj-lt"/>
                <a:cs typeface="+mj-lt"/>
              </a:rPr>
              <a:t>: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br>
              <a:rPr lang="en-US" sz="1200" b="1" dirty="0">
                <a:ea typeface="+mj-lt"/>
                <a:cs typeface="+mj-lt"/>
              </a:rPr>
            </a:br>
            <a:endParaRPr lang="en-US" sz="1200">
              <a:ea typeface="+mj-lt"/>
              <a:cs typeface="+mj-lt"/>
            </a:endParaRPr>
          </a:p>
          <a:p>
            <a:pPr algn="ctr"/>
            <a:r>
              <a:rPr lang="en-US" sz="1200" dirty="0">
                <a:ea typeface="+mj-lt"/>
                <a:cs typeface="+mj-lt"/>
              </a:rPr>
              <a:t>3. Includes major plot points, including climax: </a:t>
            </a:r>
            <a:r>
              <a:rPr lang="en-US" sz="1200" b="1" dirty="0">
                <a:ea typeface="+mj-lt"/>
                <a:cs typeface="+mj-lt"/>
              </a:rPr>
              <a:t>10 points</a:t>
            </a:r>
            <a:endParaRPr lang="en-US" sz="1200" dirty="0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091" y="404840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ea typeface="+mn-lt"/>
                <a:cs typeface="+mn-lt"/>
              </a:rPr>
              <a:t>Concrete</a:t>
            </a:r>
            <a:r>
              <a:rPr lang="en-US" sz="2400">
                <a:ea typeface="+mn-lt"/>
                <a:cs typeface="+mn-lt"/>
              </a:rPr>
              <a:t> poetry—sometimes also called ‘shape poetry’—is poetry whose visual appearance matches the topic of the poem. The words form shapes which illustrate the poem’s subject as a picture, as well as through their literal meaning.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908827" y="2384058"/>
            <a:ext cx="5637741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pic>
        <p:nvPicPr>
          <p:cNvPr id="7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C513700-BBA6-4356-9DEE-9E91D5081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029" y="2678158"/>
            <a:ext cx="3178628" cy="411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662" y="1968974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cs typeface="Calibri Light"/>
              </a:rPr>
              <a:t>Cinquain Poem</a:t>
            </a:r>
            <a:br>
              <a:rPr lang="en-US" sz="2800" dirty="0">
                <a:cs typeface="Calibri Light"/>
              </a:rPr>
            </a:br>
            <a:br>
              <a:rPr lang="en-US" sz="2800" dirty="0">
                <a:cs typeface="+mj-lt"/>
              </a:rPr>
            </a:br>
            <a:r>
              <a:rPr lang="en-US" sz="1200" dirty="0">
                <a:ea typeface="+mj-lt"/>
                <a:cs typeface="+mj-lt"/>
              </a:rPr>
              <a:t>1. Follows form:</a:t>
            </a:r>
            <a:r>
              <a:rPr lang="en-US" sz="1200" b="1" dirty="0">
                <a:ea typeface="+mj-lt"/>
                <a:cs typeface="+mj-lt"/>
              </a:rPr>
              <a:t> 15 points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5 lines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Line 1: 2 syllables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Line 2: 4 syllables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Line 3: 6 syllables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Line 4: 8 syllables</a:t>
            </a:r>
            <a:endParaRPr lang="en-US" sz="1200" dirty="0">
              <a:ea typeface="+mj-lt"/>
              <a:cs typeface="+mj-lt"/>
            </a:endParaRPr>
          </a:p>
          <a:p>
            <a:pPr algn="ctr"/>
            <a:r>
              <a:rPr lang="en-US" sz="1200" i="1" dirty="0">
                <a:ea typeface="+mj-lt"/>
                <a:cs typeface="+mj-lt"/>
              </a:rPr>
              <a:t>Line 5: 2 syllables</a:t>
            </a:r>
            <a:endParaRPr lang="en-US" sz="1200" dirty="0">
              <a:ea typeface="+mj-lt"/>
              <a:cs typeface="+mj-lt"/>
            </a:endParaRPr>
          </a:p>
          <a:p>
            <a:endParaRPr lang="en-US" sz="28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491" y="854783"/>
            <a:ext cx="5311770" cy="2111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ea typeface="+mn-lt"/>
                <a:cs typeface="+mn-lt"/>
              </a:rPr>
              <a:t>Cinquains</a:t>
            </a:r>
            <a:r>
              <a:rPr lang="en-US" sz="2400">
                <a:ea typeface="+mn-lt"/>
                <a:cs typeface="+mn-lt"/>
              </a:rPr>
              <a:t> are</a:t>
            </a:r>
            <a:r>
              <a:rPr lang="en-US" sz="2400" b="1">
                <a:ea typeface="+mn-lt"/>
                <a:cs typeface="+mn-lt"/>
              </a:rPr>
              <a:t> five</a:t>
            </a:r>
            <a:r>
              <a:rPr lang="en-US" sz="2400">
                <a:ea typeface="+mn-lt"/>
                <a:cs typeface="+mn-lt"/>
              </a:rPr>
              <a:t> lines long. They have 2 syllables in the first line, 4 in the second, 6 in the third, 8 in the fourth line, and just 2 in the last line. Cinquains do not need to rhyme, but you can include rhymes if you want to.</a:t>
            </a:r>
            <a:endParaRPr lang="en-US"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CF5BB-A298-4638-A6B0-8B8251EA6FAA}"/>
              </a:ext>
            </a:extLst>
          </p:cNvPr>
          <p:cNvSpPr txBox="1"/>
          <p:nvPr/>
        </p:nvSpPr>
        <p:spPr>
          <a:xfrm>
            <a:off x="5814484" y="2761429"/>
            <a:ext cx="5637741" cy="27699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  <a:p>
            <a:pPr algn="ctr"/>
            <a:r>
              <a:rPr lang="en-US"/>
              <a:t>Example: </a:t>
            </a:r>
            <a:endParaRPr lang="en-US">
              <a:cs typeface="Calibri" panose="020F0502020204030204"/>
            </a:endParaRPr>
          </a:p>
          <a:p>
            <a:pPr algn="ctr"/>
            <a:endParaRPr lang="en-US">
              <a:ea typeface="+mn-lt"/>
              <a:cs typeface="+mn-lt"/>
            </a:endParaRPr>
          </a:p>
          <a:p>
            <a:pPr algn="ctr"/>
            <a:r>
              <a:rPr lang="en-US">
                <a:ea typeface="+mn-lt"/>
                <a:cs typeface="+mn-lt"/>
              </a:rPr>
              <a:t>Hello.</a:t>
            </a:r>
          </a:p>
          <a:p>
            <a:pPr algn="ctr"/>
            <a:r>
              <a:rPr lang="en-US">
                <a:cs typeface="Calibri"/>
              </a:rPr>
              <a:t>I miss you all.</a:t>
            </a:r>
          </a:p>
          <a:p>
            <a:pPr algn="ctr"/>
            <a:r>
              <a:rPr lang="en-US">
                <a:cs typeface="Calibri"/>
              </a:rPr>
              <a:t>Teaching you was awesome.</a:t>
            </a:r>
          </a:p>
          <a:p>
            <a:pPr algn="ctr"/>
            <a:r>
              <a:rPr lang="en-US">
                <a:cs typeface="Calibri"/>
              </a:rPr>
              <a:t>School is not the same anymore.</a:t>
            </a:r>
          </a:p>
          <a:p>
            <a:pPr algn="ctr"/>
            <a:r>
              <a:rPr lang="en-US">
                <a:cs typeface="Calibri"/>
              </a:rPr>
              <a:t> So hard.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r>
              <a:rPr lang="en-US">
                <a:cs typeface="Calibri"/>
              </a:rPr>
              <a:t>A poem by Mrs. Hernandez to her students. </a:t>
            </a: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17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9BE9-4E69-4493-A4B9-4228D65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496" y="2048349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More Limericks!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Listen for the meter.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EC32-D171-4A63-91E3-93F7C70B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19" y="809291"/>
            <a:ext cx="5800814" cy="576110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1800" b="1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0000"/>
                </a:solidFill>
                <a:cs typeface="Calibri" panose="020F0502020204030204"/>
              </a:rPr>
              <a:t>The Tutor</a:t>
            </a:r>
            <a:endParaRPr lang="en-US" sz="1800" dirty="0"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cs typeface="Calibri" panose="020F0502020204030204"/>
              </a:rPr>
              <a:t>by Carolyn Wells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400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The tutor who tooted the flute,</a:t>
            </a:r>
            <a:endParaRPr lang="en-US" sz="1800" dirty="0">
              <a:cs typeface="Calibri" panose="020F0502020204030204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Tried to tutor two tooters to toot.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Said the two to the tutor: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"Is it harder to toot or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/>
              </a:rPr>
              <a:t>To tutor two tooters to toot?"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1800">
              <a:solidFill>
                <a:srgbClr val="000000"/>
              </a:solidFill>
              <a:cs typeface="Calibri" panose="020F0502020204030204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ea typeface="+mn-lt"/>
                <a:cs typeface="+mn-lt"/>
              </a:rPr>
              <a:t>There Was an Old Man with a Beard</a:t>
            </a:r>
            <a:r>
              <a:rPr lang="en-US" sz="1800" dirty="0">
                <a:ea typeface="+mn-lt"/>
                <a:cs typeface="+mn-lt"/>
              </a:rPr>
              <a:t>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ea typeface="+mn-lt"/>
                <a:cs typeface="+mn-lt"/>
              </a:rPr>
              <a:t>by Edward Lear</a:t>
            </a:r>
            <a:endParaRPr lang="en-US" sz="14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800" dirty="0">
                <a:ea typeface="+mn-lt"/>
                <a:cs typeface="+mn-lt"/>
              </a:rPr>
              <a:t>There was an Old Man with a beard,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Who said, "It is just as I feared!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Two Owls and a Hen,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Four Larks and a Wren,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Have all built their nests in my beard!”</a:t>
            </a:r>
            <a:endParaRPr lang="en-US" sz="1800" dirty="0">
              <a:cs typeface="Calibri"/>
            </a:endParaRPr>
          </a:p>
          <a:p>
            <a:pPr marL="0" indent="0" algn="ctr">
              <a:buNone/>
            </a:pPr>
            <a:endParaRPr lang="en-US" sz="18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1800" b="1" dirty="0">
                <a:ea typeface="+mn-lt"/>
                <a:cs typeface="+mn-lt"/>
              </a:rPr>
              <a:t>Another Old Man?</a:t>
            </a:r>
          </a:p>
          <a:p>
            <a:pPr marL="0" indent="0" algn="ctr">
              <a:buNone/>
            </a:pPr>
            <a:r>
              <a:rPr lang="en-US" sz="1800" dirty="0">
                <a:ea typeface="+mn-lt"/>
                <a:cs typeface="+mn-lt"/>
              </a:rPr>
              <a:t>There was an Old Man who supposed,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That the street door was partially closed;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But some very large rats,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Ate his coats and his hats,</a:t>
            </a:r>
            <a:br>
              <a:rPr lang="en-US" sz="180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While that futile old gentleman dozed.</a:t>
            </a:r>
            <a:endParaRPr lang="en-US" sz="1800" dirty="0">
              <a:cs typeface="Calibri"/>
            </a:endParaRPr>
          </a:p>
          <a:p>
            <a:pPr marL="0" indent="0" algn="ctr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05644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Parallax</vt:lpstr>
      <vt:lpstr>Poetry Poetry</vt:lpstr>
      <vt:lpstr>Haiku Poem  1. Follows Form: 5 points Line 1 --5 syllables Line 2—7 syllables Line 3—5 syllables   2. Addresses setting:  5 points </vt:lpstr>
      <vt:lpstr>Limerick Poem  1. Follows Form: 5 points  -5 lines,  Long, long, short, short, long Rhyme scheme: aabba  2. Describes character physically: 5 points  3. Describes character  behavior: 5 points   </vt:lpstr>
      <vt:lpstr>Acrostic Poem  1. Min  70 words: 5 points  2. Follows form: Acrostic spells a word down the side from the novel: 10 points  3. Includes major plot points, including climax: 10 points </vt:lpstr>
      <vt:lpstr>Concrete Poem  1. Min  70 words: 5 points  2. Follows form: Concrete is in the shape of something from the novel: 10 points  3. Includes major plot points, including climax: 10 points </vt:lpstr>
      <vt:lpstr>Cinquain Poem  1. Follows form: 15 points 5 lines Line 1: 2 syllables Line 2: 4 syllables Line 3: 6 syllables Line 4: 8 syllables Line 5: 2 syllables </vt:lpstr>
      <vt:lpstr>More Limericks! Listen for the meter.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35</cp:revision>
  <dcterms:created xsi:type="dcterms:W3CDTF">2020-04-11T15:47:50Z</dcterms:created>
  <dcterms:modified xsi:type="dcterms:W3CDTF">2020-04-12T18:26:42Z</dcterms:modified>
</cp:coreProperties>
</file>